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7"/>
  </p:handoutMasterIdLst>
  <p:sldIdLst>
    <p:sldId id="279" r:id="rId2"/>
    <p:sldId id="308" r:id="rId3"/>
    <p:sldId id="280" r:id="rId4"/>
    <p:sldId id="309" r:id="rId5"/>
    <p:sldId id="310" r:id="rId6"/>
    <p:sldId id="320" r:id="rId7"/>
    <p:sldId id="321" r:id="rId8"/>
    <p:sldId id="319" r:id="rId9"/>
    <p:sldId id="313" r:id="rId10"/>
    <p:sldId id="311" r:id="rId11"/>
    <p:sldId id="312" r:id="rId12"/>
    <p:sldId id="302" r:id="rId13"/>
    <p:sldId id="314" r:id="rId14"/>
    <p:sldId id="315" r:id="rId15"/>
    <p:sldId id="316" r:id="rId16"/>
  </p:sldIdLst>
  <p:sldSz cx="12192000" cy="6858000"/>
  <p:notesSz cx="6802438" cy="99345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9933"/>
    <a:srgbClr val="B9C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AF606853-7671-496A-8E4F-DF71F8EC918B}" styleName="深色樣式 1 - 輔色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3141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59FD3-3198-4FD7-9496-82AE095E202C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3141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1DD37-E498-4465-BA2D-0D3B7244E4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981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743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569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54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1715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662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12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2495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52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154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132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85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582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7455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317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75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831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60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B9E5DC-D8EA-435A-98CF-8F6A62CC4944}" type="datetimeFigureOut">
              <a:rPr lang="zh-TW" altLang="en-US" smtClean="0"/>
              <a:t>2021/10/31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7C6A17-8E4E-4091-AB39-6C90BE81BE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738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828800" y="1111135"/>
            <a:ext cx="8534400" cy="1924050"/>
          </a:xfrm>
        </p:spPr>
        <p:txBody>
          <a:bodyPr/>
          <a:lstStyle/>
          <a:p>
            <a:r>
              <a:rPr lang="zh-TW" altLang="en-US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政大財管系</a:t>
            </a:r>
            <a:endParaRPr lang="zh-TW" altLang="en-US" sz="5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2022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年秋季班</a:t>
            </a:r>
            <a:r>
              <a:rPr lang="zh-TW" altLang="en-US" sz="36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雙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聯學位申請說明</a:t>
            </a:r>
          </a:p>
          <a:p>
            <a:endParaRPr lang="zh-TW" alt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636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雙聯學位成立宗旨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加強與國外知名大學進行學術合作，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提供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財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管系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學生拓展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國際經驗及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取得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國外知名大學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財務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金融學碩士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學位的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機會</a:t>
            </a:r>
            <a:endParaRPr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33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87672" y="1028701"/>
            <a:ext cx="9601196" cy="106386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49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締約學校</a:t>
            </a:r>
            <a:r>
              <a:rPr lang="en-US" altLang="zh-TW" sz="4900" dirty="0">
                <a:solidFill>
                  <a:schemeClr val="tx1"/>
                </a:solidFill>
              </a:rPr>
              <a:t/>
            </a:r>
            <a:br>
              <a:rPr lang="en-US" altLang="zh-TW" sz="4900" dirty="0">
                <a:solidFill>
                  <a:schemeClr val="tx1"/>
                </a:solidFill>
              </a:rPr>
            </a:br>
            <a:endParaRPr lang="zh-TW" altLang="en-US" sz="49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chemeClr val="tx1"/>
                </a:solidFill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altLang="zh-TW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680804"/>
              </p:ext>
            </p:extLst>
          </p:nvPr>
        </p:nvGraphicFramePr>
        <p:xfrm>
          <a:off x="987672" y="2556931"/>
          <a:ext cx="9826866" cy="3248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5622">
                  <a:extLst>
                    <a:ext uri="{9D8B030D-6E8A-4147-A177-3AD203B41FA5}">
                      <a16:colId xmlns:a16="http://schemas.microsoft.com/office/drawing/2014/main" val="2571169184"/>
                    </a:ext>
                  </a:extLst>
                </a:gridCol>
                <a:gridCol w="4564183">
                  <a:extLst>
                    <a:ext uri="{9D8B030D-6E8A-4147-A177-3AD203B41FA5}">
                      <a16:colId xmlns:a16="http://schemas.microsoft.com/office/drawing/2014/main" val="1810046398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3921342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締約學校</a:t>
                      </a:r>
                      <a:endParaRPr lang="zh-TW" altLang="en-US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申請對象</a:t>
                      </a:r>
                      <a:endParaRPr lang="zh-TW" altLang="en-US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錄取名額</a:t>
                      </a:r>
                      <a:endParaRPr lang="zh-TW" altLang="en-US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71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MSF Program</a:t>
                      </a:r>
                    </a:p>
                    <a:p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Purdue University, </a:t>
                      </a:r>
                      <a:r>
                        <a:rPr lang="en-US" altLang="zh-TW" sz="1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Krannert</a:t>
                      </a:r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School of Management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endParaRPr lang="zh-TW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本系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研究所在學學生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，並已完成或將完成所有財管所之課程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10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MSF Program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University of Illinois at Urbana-Champaign,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Gies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College of Business</a:t>
                      </a:r>
                      <a:endParaRPr lang="zh-TW" altLang="en-US" sz="20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endParaRPr lang="zh-TW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1" indent="-285750" algn="l" defTabSz="457200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政大財管系大四應屆畢業生，畢業後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至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UIUC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申請碩士學位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285750" marR="0" lvl="1" indent="-28575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政大財管所碩士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班在學學生，於修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畢碩士班一年級課程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後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至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UIUC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修讀碩士學位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最多</a:t>
                      </a:r>
                      <a:r>
                        <a:rPr lang="en-US" altLang="zh-TW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TW" altLang="en-US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</a:t>
                      </a:r>
                      <a:endParaRPr lang="zh-TW" altLang="en-US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491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110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2022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年秋季班各校申請條件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僅供參考，以各校網頁公布為準</a:t>
            </a:r>
            <a:r>
              <a:rPr lang="en-US" altLang="zh-TW" sz="2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7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chemeClr val="tx1"/>
                </a:solidFill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altLang="zh-TW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dirty="0" smtClean="0">
                <a:solidFill>
                  <a:schemeClr val="tx1"/>
                </a:solidFill>
              </a:rPr>
              <a:t>  </a:t>
            </a:r>
            <a:endParaRPr lang="en-US" altLang="zh-TW" dirty="0">
              <a:solidFill>
                <a:schemeClr val="tx1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98613"/>
              </p:ext>
            </p:extLst>
          </p:nvPr>
        </p:nvGraphicFramePr>
        <p:xfrm>
          <a:off x="1169865" y="2556932"/>
          <a:ext cx="9852268" cy="317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047">
                  <a:extLst>
                    <a:ext uri="{9D8B030D-6E8A-4147-A177-3AD203B41FA5}">
                      <a16:colId xmlns:a16="http://schemas.microsoft.com/office/drawing/2014/main" val="4066770576"/>
                    </a:ext>
                  </a:extLst>
                </a:gridCol>
                <a:gridCol w="4097231">
                  <a:extLst>
                    <a:ext uri="{9D8B030D-6E8A-4147-A177-3AD203B41FA5}">
                      <a16:colId xmlns:a16="http://schemas.microsoft.com/office/drawing/2014/main" val="144067847"/>
                    </a:ext>
                  </a:extLst>
                </a:gridCol>
                <a:gridCol w="4060990">
                  <a:extLst>
                    <a:ext uri="{9D8B030D-6E8A-4147-A177-3AD203B41FA5}">
                      <a16:colId xmlns:a16="http://schemas.microsoft.com/office/drawing/2014/main" val="3442202389"/>
                    </a:ext>
                  </a:extLst>
                </a:gridCol>
              </a:tblGrid>
              <a:tr h="4741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Purdue University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UIUC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3963913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畢業學位名稱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Master of Science in Finance (MSF) 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Master of Science in Finance (MSF)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0511700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修業期間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 academic sessions (Summer/Fall/Spring)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個月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541124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最低學分要求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37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（其中有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學分必須為財務之核心及必修課程）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395722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在校成績要求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GPA</a:t>
                      </a: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3.0 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GPA</a:t>
                      </a: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3.0 </a:t>
                      </a:r>
                      <a:endParaRPr lang="zh-TW" altLang="en-US" sz="18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162150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英文成績要求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u="non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https://www.krannert.purdue.edu/masters/ms-finance/admissions/home.php</a:t>
                      </a:r>
                      <a:endParaRPr lang="en-US" altLang="zh-TW" sz="1800" u="none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https://grad.illinois.edu/admissions/instructions/04c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6480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427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碩士班出國修習年限與學分抵免</a:t>
            </a:r>
            <a:endParaRPr lang="zh-TW" altLang="en-US" sz="27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chemeClr val="tx1"/>
                </a:solidFill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altLang="zh-TW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dirty="0" smtClean="0">
                <a:solidFill>
                  <a:schemeClr val="tx1"/>
                </a:solidFill>
              </a:rPr>
              <a:t>  </a:t>
            </a:r>
            <a:endParaRPr lang="en-US" altLang="zh-TW" dirty="0">
              <a:solidFill>
                <a:schemeClr val="tx1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615268"/>
              </p:ext>
            </p:extLst>
          </p:nvPr>
        </p:nvGraphicFramePr>
        <p:xfrm>
          <a:off x="1047261" y="2556932"/>
          <a:ext cx="10154139" cy="2868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8121">
                  <a:extLst>
                    <a:ext uri="{9D8B030D-6E8A-4147-A177-3AD203B41FA5}">
                      <a16:colId xmlns:a16="http://schemas.microsoft.com/office/drawing/2014/main" val="4066770576"/>
                    </a:ext>
                  </a:extLst>
                </a:gridCol>
                <a:gridCol w="3707413">
                  <a:extLst>
                    <a:ext uri="{9D8B030D-6E8A-4147-A177-3AD203B41FA5}">
                      <a16:colId xmlns:a16="http://schemas.microsoft.com/office/drawing/2014/main" val="144067847"/>
                    </a:ext>
                  </a:extLst>
                </a:gridCol>
                <a:gridCol w="3688605">
                  <a:extLst>
                    <a:ext uri="{9D8B030D-6E8A-4147-A177-3AD203B41FA5}">
                      <a16:colId xmlns:a16="http://schemas.microsoft.com/office/drawing/2014/main" val="3442202389"/>
                    </a:ext>
                  </a:extLst>
                </a:gridCol>
              </a:tblGrid>
              <a:tr h="474134">
                <a:tc>
                  <a:txBody>
                    <a:bodyPr/>
                    <a:lstStyle/>
                    <a:p>
                      <a:pPr algn="ctr"/>
                      <a:endParaRPr lang="zh-TW" altLang="en-US" b="1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TW" sz="18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Purdue University</a:t>
                      </a:r>
                      <a:endParaRPr lang="zh-TW" altLang="en-US" sz="18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UIUC</a:t>
                      </a:r>
                      <a:endParaRPr lang="zh-TW" altLang="en-US" b="1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3963913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出國修習建議年限</a:t>
                      </a:r>
                      <a:endParaRPr lang="zh-TW" altLang="en-US" b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endParaRPr lang="zh-TW" altLang="en-US" b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個學期</a:t>
                      </a:r>
                      <a:endParaRPr lang="en-US" altLang="zh-TW" sz="1800" b="0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5648412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本系課程至國外修課可</a:t>
                      </a:r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抵免學分數</a:t>
                      </a:r>
                      <a:endParaRPr lang="zh-TW" altLang="en-US" b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至多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altLang="en-US" b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至多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0511700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本系課程至國外辦理抵免之成</a:t>
                      </a:r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績要求</a:t>
                      </a:r>
                      <a:endParaRPr lang="zh-TW" altLang="en-US" b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於政大之課程成績需達</a:t>
                      </a:r>
                      <a:r>
                        <a:rPr lang="en-US" altLang="zh-TW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於政大之課程成績需達</a:t>
                      </a:r>
                      <a:r>
                        <a:rPr lang="en-US" altLang="zh-TW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分以上</a:t>
                      </a:r>
                      <a:endParaRPr lang="zh-TW" altLang="en-US" b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541124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有無與本所相對應課程</a:t>
                      </a:r>
                      <a:endParaRPr lang="en-US" altLang="zh-TW" b="0" dirty="0" smtClean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TW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Curriculum Mapping</a:t>
                      </a:r>
                      <a:endParaRPr lang="zh-TW" altLang="en-US" b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有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無</a:t>
                      </a:r>
                      <a:endParaRPr lang="zh-TW" altLang="en-US" b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39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92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097304"/>
              </p:ext>
            </p:extLst>
          </p:nvPr>
        </p:nvGraphicFramePr>
        <p:xfrm>
          <a:off x="1340280" y="1255645"/>
          <a:ext cx="9703138" cy="2172290"/>
        </p:xfrm>
        <a:graphic>
          <a:graphicData uri="http://schemas.openxmlformats.org/drawingml/2006/table">
            <a:tbl>
              <a:tblPr firstRow="1" firstCol="1" bandRow="1"/>
              <a:tblGrid>
                <a:gridCol w="898511">
                  <a:extLst>
                    <a:ext uri="{9D8B030D-6E8A-4147-A177-3AD203B41FA5}">
                      <a16:colId xmlns:a16="http://schemas.microsoft.com/office/drawing/2014/main" val="3774470090"/>
                    </a:ext>
                  </a:extLst>
                </a:gridCol>
                <a:gridCol w="1490401">
                  <a:extLst>
                    <a:ext uri="{9D8B030D-6E8A-4147-A177-3AD203B41FA5}">
                      <a16:colId xmlns:a16="http://schemas.microsoft.com/office/drawing/2014/main" val="2497852699"/>
                    </a:ext>
                  </a:extLst>
                </a:gridCol>
                <a:gridCol w="2696044">
                  <a:extLst>
                    <a:ext uri="{9D8B030D-6E8A-4147-A177-3AD203B41FA5}">
                      <a16:colId xmlns:a16="http://schemas.microsoft.com/office/drawing/2014/main" val="966931088"/>
                    </a:ext>
                  </a:extLst>
                </a:gridCol>
                <a:gridCol w="4618182">
                  <a:extLst>
                    <a:ext uri="{9D8B030D-6E8A-4147-A177-3AD203B41FA5}">
                      <a16:colId xmlns:a16="http://schemas.microsoft.com/office/drawing/2014/main" val="4122081888"/>
                    </a:ext>
                  </a:extLst>
                </a:gridCol>
              </a:tblGrid>
              <a:tr h="38641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Credits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Course Number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Course Title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501015" algn="l"/>
                        </a:tabLst>
                      </a:pPr>
                      <a:r>
                        <a:rPr lang="zh-TW" altLang="en-US" sz="1600" b="1" kern="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b="1" kern="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Equivalent </a:t>
                      </a:r>
                      <a:r>
                        <a:rPr lang="en-US" sz="1600" b="1" kern="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courses at NCCU Finance program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412898"/>
                  </a:ext>
                </a:extLst>
              </a:tr>
              <a:tr h="67622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6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MGMT 61000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Financial Management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Financial </a:t>
                      </a:r>
                      <a:r>
                        <a:rPr lang="en-US" sz="1600" kern="1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Management: Theory and Policy (3 credit hours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財務理論與政策 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090102"/>
                  </a:ext>
                </a:extLst>
              </a:tr>
              <a:tr h="67622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6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MGMT 61400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Investments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Investment </a:t>
                      </a:r>
                      <a:r>
                        <a:rPr lang="en-US" sz="1600" kern="1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Decisions and Management (3 credit hours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投資決策與管理</a:t>
                      </a:r>
                      <a:endParaRPr lang="zh-TW" sz="1600" kern="100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93375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10036" y="646430"/>
            <a:ext cx="282363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650" algn="l"/>
              </a:tabLst>
            </a:pPr>
            <a:r>
              <a:rPr kumimoji="0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Summer Semester</a:t>
            </a:r>
            <a:r>
              <a:rPr kumimoji="0" lang="en-US" altLang="zh-TW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endParaRPr kumimoji="0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650" algn="l"/>
              </a:tabLst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912464"/>
              </p:ext>
            </p:extLst>
          </p:nvPr>
        </p:nvGraphicFramePr>
        <p:xfrm>
          <a:off x="1362026" y="4082474"/>
          <a:ext cx="9703138" cy="1950050"/>
        </p:xfrm>
        <a:graphic>
          <a:graphicData uri="http://schemas.openxmlformats.org/drawingml/2006/table">
            <a:tbl>
              <a:tblPr firstRow="1" firstCol="1" bandRow="1"/>
              <a:tblGrid>
                <a:gridCol w="898510">
                  <a:extLst>
                    <a:ext uri="{9D8B030D-6E8A-4147-A177-3AD203B41FA5}">
                      <a16:colId xmlns:a16="http://schemas.microsoft.com/office/drawing/2014/main" val="560490169"/>
                    </a:ext>
                  </a:extLst>
                </a:gridCol>
                <a:gridCol w="1490402">
                  <a:extLst>
                    <a:ext uri="{9D8B030D-6E8A-4147-A177-3AD203B41FA5}">
                      <a16:colId xmlns:a16="http://schemas.microsoft.com/office/drawing/2014/main" val="3734733006"/>
                    </a:ext>
                  </a:extLst>
                </a:gridCol>
                <a:gridCol w="2714517">
                  <a:extLst>
                    <a:ext uri="{9D8B030D-6E8A-4147-A177-3AD203B41FA5}">
                      <a16:colId xmlns:a16="http://schemas.microsoft.com/office/drawing/2014/main" val="2191794245"/>
                    </a:ext>
                  </a:extLst>
                </a:gridCol>
                <a:gridCol w="4599709">
                  <a:extLst>
                    <a:ext uri="{9D8B030D-6E8A-4147-A177-3AD203B41FA5}">
                      <a16:colId xmlns:a16="http://schemas.microsoft.com/office/drawing/2014/main" val="4193871557"/>
                    </a:ext>
                  </a:extLst>
                </a:gridCol>
              </a:tblGrid>
              <a:tr h="36471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Credits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Course Number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Course Title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501015" algn="l"/>
                        </a:tabLst>
                      </a:pPr>
                      <a:r>
                        <a:rPr lang="zh-TW" altLang="en-US" sz="1600" b="1" kern="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b="1" kern="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Equivalent </a:t>
                      </a:r>
                      <a:r>
                        <a:rPr lang="en-US" sz="1600" b="1" kern="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courses at NCCU Finance program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116210"/>
                  </a:ext>
                </a:extLst>
              </a:tr>
              <a:tr h="6924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MGMT 64100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Options and Futures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Financial </a:t>
                      </a:r>
                      <a:r>
                        <a:rPr lang="en-US" sz="1600" kern="1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Derivatives (3 credit hours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衍生性金融商品</a:t>
                      </a:r>
                      <a:endParaRPr lang="zh-TW" altLang="zh-TW" sz="1600" kern="100" dirty="0" smtClean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72860"/>
                  </a:ext>
                </a:extLst>
              </a:tr>
              <a:tr h="85206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6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MGMT 64400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Venture Capital &amp; Investment Banking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Venture </a:t>
                      </a:r>
                      <a:r>
                        <a:rPr lang="en-US" sz="1600" kern="1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Capital Investment Management (3 credit hours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創業投資管理</a:t>
                      </a:r>
                      <a:endParaRPr lang="zh-TW" sz="1600" kern="100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3295549"/>
                  </a:ext>
                </a:extLst>
              </a:tr>
            </a:tbl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510036" y="3519786"/>
            <a:ext cx="294370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650" algn="l"/>
              </a:tabLst>
            </a:pPr>
            <a:r>
              <a:rPr lang="en-US" altLang="zh-TW" sz="24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Fall – Module 1 &amp; 2</a:t>
            </a:r>
            <a:r>
              <a:rPr kumimoji="0" lang="en-US" altLang="zh-TW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endParaRPr kumimoji="0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650" algn="l"/>
              </a:tabLst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591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399200" y="1030792"/>
            <a:ext cx="366414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0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650" algn="l"/>
              </a:tabLst>
            </a:pPr>
            <a:r>
              <a:rPr lang="en-US" altLang="zh-TW" sz="24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Spring – Module 3 &amp; 4</a:t>
            </a:r>
            <a:r>
              <a:rPr kumimoji="0" lang="en-US" altLang="zh-TW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endParaRPr kumimoji="0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650" algn="l"/>
              </a:tabLst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651101"/>
              </p:ext>
            </p:extLst>
          </p:nvPr>
        </p:nvGraphicFramePr>
        <p:xfrm>
          <a:off x="1158241" y="1769454"/>
          <a:ext cx="9851504" cy="3088873"/>
        </p:xfrm>
        <a:graphic>
          <a:graphicData uri="http://schemas.openxmlformats.org/drawingml/2006/table">
            <a:tbl>
              <a:tblPr firstRow="1" firstCol="1" bandRow="1"/>
              <a:tblGrid>
                <a:gridCol w="924072">
                  <a:extLst>
                    <a:ext uri="{9D8B030D-6E8A-4147-A177-3AD203B41FA5}">
                      <a16:colId xmlns:a16="http://schemas.microsoft.com/office/drawing/2014/main" val="3808340742"/>
                    </a:ext>
                  </a:extLst>
                </a:gridCol>
                <a:gridCol w="1538804">
                  <a:extLst>
                    <a:ext uri="{9D8B030D-6E8A-4147-A177-3AD203B41FA5}">
                      <a16:colId xmlns:a16="http://schemas.microsoft.com/office/drawing/2014/main" val="1104680002"/>
                    </a:ext>
                  </a:extLst>
                </a:gridCol>
                <a:gridCol w="3167610">
                  <a:extLst>
                    <a:ext uri="{9D8B030D-6E8A-4147-A177-3AD203B41FA5}">
                      <a16:colId xmlns:a16="http://schemas.microsoft.com/office/drawing/2014/main" val="1249668171"/>
                    </a:ext>
                  </a:extLst>
                </a:gridCol>
                <a:gridCol w="4221018">
                  <a:extLst>
                    <a:ext uri="{9D8B030D-6E8A-4147-A177-3AD203B41FA5}">
                      <a16:colId xmlns:a16="http://schemas.microsoft.com/office/drawing/2014/main" val="390015004"/>
                    </a:ext>
                  </a:extLst>
                </a:gridCol>
              </a:tblGrid>
              <a:tr h="35796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Credits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Course Number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Course Title</a:t>
                      </a:r>
                      <a:endParaRPr lang="zh-TW" sz="16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Equivalent courses at NCCU Finance program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773695"/>
                  </a:ext>
                </a:extLst>
              </a:tr>
              <a:tr h="62643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ECON 57300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Financial Econometrics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Econometrics </a:t>
                      </a:r>
                      <a:r>
                        <a:rPr lang="en-US" sz="1600" kern="1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(3 credit hours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zh-TW" altLang="en-US" sz="1600" kern="100" dirty="0" smtClean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計量經濟學</a:t>
                      </a:r>
                      <a:endParaRPr lang="zh-TW" sz="1600" kern="100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96149"/>
                  </a:ext>
                </a:extLst>
              </a:tr>
              <a:tr h="62643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MGMT 53000</a:t>
                      </a:r>
                      <a:endParaRPr lang="zh-TW" sz="16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Financial Statement Analysis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1600" kern="100" dirty="0" smtClean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Financial </a:t>
                      </a:r>
                      <a:r>
                        <a:rPr lang="en-US" sz="1600" kern="1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Statement Analysis (3 credit hours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財務報表分析</a:t>
                      </a:r>
                      <a:endParaRPr lang="zh-TW" sz="1600" kern="100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899612"/>
                  </a:ext>
                </a:extLst>
              </a:tr>
              <a:tr h="62643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MGMT 51100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Fixed Income Securities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Bond </a:t>
                      </a:r>
                      <a:r>
                        <a:rPr lang="en-US" sz="1600" kern="1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Analysis (3 credit hours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債券分析</a:t>
                      </a:r>
                      <a:endParaRPr lang="zh-TW" altLang="zh-TW" sz="1600" kern="100" dirty="0" smtClean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808937"/>
                  </a:ext>
                </a:extLst>
              </a:tr>
              <a:tr h="85160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6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MGMT 61500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International Financial Management</a:t>
                      </a: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Multinational </a:t>
                      </a:r>
                      <a:r>
                        <a:rPr lang="en-US" sz="1600" kern="1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Financial Management  (3 credit hours</a:t>
                      </a:r>
                      <a:r>
                        <a:rPr 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TW" altLang="en-US" sz="1600" kern="100" dirty="0" smtClean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多國籍企業財務決策</a:t>
                      </a:r>
                      <a:endParaRPr lang="zh-TW" sz="1600" kern="100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496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046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碩士班出國修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習提醒事項</a:t>
            </a:r>
            <a:endParaRPr lang="zh-TW" altLang="en-US" sz="27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國外求學期間，仍須依政大出國選課規定辦理註冊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完成國外修業之碩士生，需回國進行政大課程抵免及論文口試等畢業程序，方能取得政大學位。</a:t>
            </a:r>
            <a:endParaRPr lang="en-US" altLang="zh-TW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出國前尚未修畢碩二必修課程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財務管理個案者將於回國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後修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習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，以完成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本系畢業要求。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61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26327" y="989215"/>
            <a:ext cx="6248400" cy="1128215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費用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83326" y="2558004"/>
            <a:ext cx="8893819" cy="3447424"/>
          </a:xfrm>
        </p:spPr>
        <p:txBody>
          <a:bodyPr>
            <a:noAutofit/>
          </a:bodyPr>
          <a:lstStyle/>
          <a:p>
            <a:r>
              <a:rPr lang="zh-TW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學費</a:t>
            </a:r>
            <a:endParaRPr lang="en-US" altLang="zh-TW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en-US" altLang="zh-TW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Pursue University: </a:t>
            </a:r>
            <a:r>
              <a:rPr lang="en-US" altLang="zh-TW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US$ </a:t>
            </a:r>
            <a:r>
              <a:rPr lang="en-US" altLang="zh-TW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48,600</a:t>
            </a:r>
            <a:r>
              <a:rPr lang="en-US" altLang="zh-TW" dirty="0" smtClean="0">
                <a:solidFill>
                  <a:schemeClr val="tx1"/>
                </a:solidFill>
              </a:rPr>
              <a:t> </a:t>
            </a:r>
            <a:r>
              <a:rPr lang="en-US" altLang="zh-TW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官網公告之國際學生學費）</a:t>
            </a:r>
            <a:endParaRPr lang="en-US" altLang="zh-TW" sz="24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en-US" altLang="zh-TW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UIUC: US$ 69,975 (Tuition US$62,445+Campus fee 7,530)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其他</a:t>
            </a:r>
            <a:r>
              <a:rPr lang="zh-TW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費用</a:t>
            </a:r>
            <a:endParaRPr lang="en-US" altLang="zh-TW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en-US" altLang="zh-TW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International Student fee</a:t>
            </a:r>
            <a:r>
              <a:rPr lang="zh-TW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24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en-US" altLang="zh-TW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Application fee </a:t>
            </a:r>
          </a:p>
          <a:p>
            <a:pPr lvl="1"/>
            <a:r>
              <a:rPr lang="zh-TW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生活費、保險費等等</a:t>
            </a: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295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申請流程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本系進行第一階段篩選</a:t>
            </a:r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通過篩選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者，系上將會把</a:t>
            </a:r>
            <a:r>
              <a:rPr lang="zh-TW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名單提供給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各校</a:t>
            </a:r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同學至各校官方網站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依據說明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，填寫入學申請資料及提供各項證明</a:t>
            </a:r>
            <a:r>
              <a:rPr lang="zh-TW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文件</a:t>
            </a:r>
            <a:endParaRPr lang="en-US" altLang="zh-TW" sz="3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Purdue University 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及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UIUC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將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保有錄取決定權</a:t>
            </a:r>
            <a:endParaRPr lang="en-US" altLang="zh-TW" sz="3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241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2022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秋季班申請重要時程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意願登記截止日：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110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日至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系辦登記。</a:t>
            </a:r>
            <a:endParaRPr lang="en-US" altLang="zh-TW" sz="3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系上第一階段篩選繳交文件截止日：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111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日前繳交至系辦公室</a:t>
            </a:r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篩選結果通知：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111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日前</a:t>
            </a:r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系辦公室通知各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校篩選結果：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111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日前</a:t>
            </a:r>
            <a:endParaRPr lang="en-US" altLang="zh-TW" sz="3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秋季班申請截止日：依照各校規定辦理</a:t>
            </a:r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14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12173" y="980902"/>
            <a:ext cx="8304416" cy="1128215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系上第一階段篩選繳交文件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64671" y="2566317"/>
            <a:ext cx="9543473" cy="344742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zh-TW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英文個人簡歷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（詳述有利申請條件，以一頁</a:t>
            </a:r>
            <a:r>
              <a:rPr lang="en-US" altLang="zh-TW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A4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為限）</a:t>
            </a:r>
            <a:endParaRPr lang="en-US" altLang="zh-TW" sz="30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申請原因暨讀書計畫 </a:t>
            </a:r>
            <a:r>
              <a:rPr lang="en-US" altLang="zh-TW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請以英文撰寫</a:t>
            </a:r>
            <a:r>
              <a:rPr lang="en-US" altLang="zh-TW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30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3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歷年英文成績單正本（大學及碩士班）</a:t>
            </a:r>
            <a:endParaRPr lang="en-US" altLang="zh-TW" sz="30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4.GMAT/GRE/TOEFL/IELTS</a:t>
            </a:r>
            <a:r>
              <a:rPr lang="zh-TW" alt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等英語能力證明影本，正本驗畢後歸還</a:t>
            </a:r>
            <a:endParaRPr lang="en-US" altLang="zh-TW" sz="30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97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52255" y="997528"/>
            <a:ext cx="7406640" cy="112821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獎學金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商學院明門海外獎學金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獎學金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02328" y="2468881"/>
            <a:ext cx="9827490" cy="351161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zh-TW" altLang="en-US" sz="35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申請資格</a:t>
            </a:r>
            <a:r>
              <a:rPr lang="en-US" altLang="zh-TW" sz="35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一）凡具中華民國國籍且在臺灣地區設有戶籍者。</a:t>
            </a:r>
          </a:p>
          <a:p>
            <a:pPr algn="just"/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（二）申請本院各系所雙聯學位合作計畫經甄選通過者。</a:t>
            </a:r>
          </a:p>
          <a:p>
            <a:pPr algn="just"/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（三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）碩士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生學期總平均達</a:t>
            </a:r>
            <a:r>
              <a:rPr lang="en-US" altLang="zh-TW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85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（含）以上。</a:t>
            </a:r>
          </a:p>
          <a:p>
            <a:pPr algn="just"/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（四）縣市政府</a:t>
            </a:r>
            <a:r>
              <a:rPr lang="en-US" altLang="zh-TW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區公所列冊之低收入戶、中低收入戶或家中突遭逢急難變故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35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或辦理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助學貸款，或其他特殊原因導致生活困難者，得檢具相關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證明 </a:t>
            </a:r>
            <a:endParaRPr lang="en-US" altLang="zh-TW" sz="35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文件（如：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全戶申報所得稅證明、中低收入戶證明、免繳交所得稅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證</a:t>
            </a:r>
            <a:endParaRPr lang="en-US" altLang="zh-TW" sz="35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明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、家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中突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遭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變故</a:t>
            </a:r>
            <a:r>
              <a:rPr lang="zh-TW" altLang="en-US" sz="3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說明等）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5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800" dirty="0" smtClean="0">
              <a:latin typeface="+mn-ea"/>
            </a:endParaRPr>
          </a:p>
          <a:p>
            <a:pPr marL="0" indent="0">
              <a:buNone/>
            </a:pPr>
            <a:endParaRPr lang="en-US" altLang="zh-TW" sz="18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55201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52255" y="997528"/>
            <a:ext cx="7406640" cy="112821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獎學金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商學院明門海外獎學金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獎學金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00727" y="2493818"/>
            <a:ext cx="10495280" cy="351161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zh-TW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申請應繳文件</a:t>
            </a:r>
            <a:r>
              <a:rPr lang="en-US" altLang="zh-TW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（一）</a:t>
            </a:r>
            <a:r>
              <a:rPr lang="zh-TW" altLang="en-US" sz="2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申請書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（二）在學成績單正本</a:t>
            </a:r>
          </a:p>
          <a:p>
            <a:pPr algn="just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（三）成績排名證明正本（碩士班學生不需檢附）</a:t>
            </a:r>
          </a:p>
          <a:p>
            <a:pPr algn="just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（四）符合第三條第一項第四款條件之證明文件</a:t>
            </a:r>
          </a:p>
          <a:p>
            <a:pPr algn="just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（五）雙聯計畫錄取通知書</a:t>
            </a:r>
          </a:p>
          <a:p>
            <a:pPr algn="just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（六）進修計畫</a:t>
            </a:r>
          </a:p>
          <a:p>
            <a:pPr algn="just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（七）推薦信（至少二封，限校內外師長推薦，如導師、授課老師或論文指導</a:t>
            </a:r>
            <a:r>
              <a:rPr lang="zh-TW" altLang="en-US" sz="2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教授）</a:t>
            </a: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1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52255" y="997528"/>
            <a:ext cx="7406640" cy="112821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獎學金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商學院明門海外獎學金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獎學金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55618" y="2435629"/>
            <a:ext cx="8999913" cy="3511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申請時程</a:t>
            </a:r>
            <a:r>
              <a:rPr lang="en-US" altLang="zh-TW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學生於每年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月底前提出申請及辦理資格審核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補助項目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altLang="zh-TW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568" y="3719349"/>
            <a:ext cx="6492327" cy="232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70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4503</TotalTime>
  <Words>1063</Words>
  <Application>Microsoft Office PowerPoint</Application>
  <PresentationFormat>寬螢幕</PresentationFormat>
  <Paragraphs>166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3" baseType="lpstr">
      <vt:lpstr>微軟正黑體</vt:lpstr>
      <vt:lpstr>新細明體</vt:lpstr>
      <vt:lpstr>標楷體</vt:lpstr>
      <vt:lpstr>Arial</vt:lpstr>
      <vt:lpstr>Calibri</vt:lpstr>
      <vt:lpstr>Garamond</vt:lpstr>
      <vt:lpstr>Times New Roman</vt:lpstr>
      <vt:lpstr>有機</vt:lpstr>
      <vt:lpstr>政大財管系</vt:lpstr>
      <vt:lpstr>雙聯學位成立宗旨</vt:lpstr>
      <vt:lpstr> 締約學校 </vt:lpstr>
      <vt:lpstr>2022年秋季班各校申請條件 (僅供參考，以各校網頁公布為準)</vt:lpstr>
      <vt:lpstr>碩士班出國修習年限與學分抵免</vt:lpstr>
      <vt:lpstr>PowerPoint 簡報</vt:lpstr>
      <vt:lpstr>PowerPoint 簡報</vt:lpstr>
      <vt:lpstr>碩士班出國修習提醒事項</vt:lpstr>
      <vt:lpstr>費用</vt:lpstr>
      <vt:lpstr>申請流程</vt:lpstr>
      <vt:lpstr>2022 秋季班申請重要時程</vt:lpstr>
      <vt:lpstr>系上第一階段篩選繳交文件</vt:lpstr>
      <vt:lpstr>獎學金-商學院明門海外獎學金 雙聯學位獎學金</vt:lpstr>
      <vt:lpstr>獎學金-商學院明門海外獎學金 雙聯學位獎學金</vt:lpstr>
      <vt:lpstr>獎學金-商學院明門海外獎學金 雙聯學位獎學金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198</cp:revision>
  <cp:lastPrinted>2021-10-29T07:35:37Z</cp:lastPrinted>
  <dcterms:created xsi:type="dcterms:W3CDTF">2016-01-18T06:53:05Z</dcterms:created>
  <dcterms:modified xsi:type="dcterms:W3CDTF">2021-10-31T09:17:18Z</dcterms:modified>
</cp:coreProperties>
</file>